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رأس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94A564-2706-4CB2-8265-875C4732C9BA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4" name="عنصر نائب لصورة الشريحة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عنصر نائب للملاحظات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AB416D-FD92-48A1-886E-DC577677FA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402777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IQ" altLang="en-US" smtClean="0"/>
          </a:p>
        </p:txBody>
      </p:sp>
      <p:sp>
        <p:nvSpPr>
          <p:cNvPr id="41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552D3A7D-0F44-48B0-AAAF-E830B14460C4}" type="slidenum">
              <a:rPr lang="ar-SA" altLang="en-US" smtClean="0"/>
              <a:pPr algn="l">
                <a:spcBef>
                  <a:spcPct val="0"/>
                </a:spcBef>
              </a:pPr>
              <a:t>1</a:t>
            </a:fld>
            <a:endParaRPr lang="ar-SA" altLang="en-US" smtClean="0"/>
          </a:p>
        </p:txBody>
      </p:sp>
    </p:spTree>
    <p:extLst>
      <p:ext uri="{BB962C8B-B14F-4D97-AF65-F5344CB8AC3E}">
        <p14:creationId xmlns:p14="http://schemas.microsoft.com/office/powerpoint/2010/main" val="180408179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IQ" altLang="en-US" smtClean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32385882-FBF6-498A-92D6-9ADDCB3F37D6}" type="slidenum">
              <a:rPr lang="ar-SA" altLang="en-US" smtClean="0"/>
              <a:pPr algn="l">
                <a:spcBef>
                  <a:spcPct val="0"/>
                </a:spcBef>
              </a:pPr>
              <a:t>2</a:t>
            </a:fld>
            <a:endParaRPr lang="ar-SA" altLang="en-US" smtClean="0"/>
          </a:p>
        </p:txBody>
      </p:sp>
    </p:spTree>
    <p:extLst>
      <p:ext uri="{BB962C8B-B14F-4D97-AF65-F5344CB8AC3E}">
        <p14:creationId xmlns:p14="http://schemas.microsoft.com/office/powerpoint/2010/main" val="252509458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IQ" altLang="en-US" smtClean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E5624192-25A3-4182-B65D-FE5B38F03411}" type="slidenum">
              <a:rPr lang="ar-SA" altLang="en-US" smtClean="0"/>
              <a:pPr algn="l">
                <a:spcBef>
                  <a:spcPct val="0"/>
                </a:spcBef>
              </a:pPr>
              <a:t>3</a:t>
            </a:fld>
            <a:endParaRPr lang="ar-SA" altLang="en-US" smtClean="0"/>
          </a:p>
        </p:txBody>
      </p:sp>
    </p:spTree>
    <p:extLst>
      <p:ext uri="{BB962C8B-B14F-4D97-AF65-F5344CB8AC3E}">
        <p14:creationId xmlns:p14="http://schemas.microsoft.com/office/powerpoint/2010/main" val="366732260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IQ" altLang="en-US" smtClean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956D6758-6690-4427-A5C5-CA3ABA7753F1}" type="slidenum">
              <a:rPr lang="ar-SA" altLang="en-US" smtClean="0"/>
              <a:pPr algn="l">
                <a:spcBef>
                  <a:spcPct val="0"/>
                </a:spcBef>
              </a:pPr>
              <a:t>4</a:t>
            </a:fld>
            <a:endParaRPr lang="ar-SA" altLang="en-US" smtClean="0"/>
          </a:p>
        </p:txBody>
      </p:sp>
    </p:spTree>
    <p:extLst>
      <p:ext uri="{BB962C8B-B14F-4D97-AF65-F5344CB8AC3E}">
        <p14:creationId xmlns:p14="http://schemas.microsoft.com/office/powerpoint/2010/main" val="939413770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686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IQ" altLang="en-US" smtClean="0"/>
          </a:p>
        </p:txBody>
      </p:sp>
      <p:sp>
        <p:nvSpPr>
          <p:cNvPr id="3686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EF929302-2A18-4F09-BCF6-368AC04EE365}" type="slidenum">
              <a:rPr lang="ar-SA" altLang="en-US" smtClean="0"/>
              <a:pPr algn="l">
                <a:spcBef>
                  <a:spcPct val="0"/>
                </a:spcBef>
              </a:pPr>
              <a:t>7</a:t>
            </a:fld>
            <a:endParaRPr lang="ar-SA" altLang="en-US" smtClean="0"/>
          </a:p>
        </p:txBody>
      </p:sp>
    </p:spTree>
    <p:extLst>
      <p:ext uri="{BB962C8B-B14F-4D97-AF65-F5344CB8AC3E}">
        <p14:creationId xmlns:p14="http://schemas.microsoft.com/office/powerpoint/2010/main" val="353737327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IQ" altLang="en-US" smtClean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5CD10F45-EC44-4929-BEB5-2D38A3A5B672}" type="slidenum">
              <a:rPr lang="ar-SA" altLang="en-US" smtClean="0"/>
              <a:pPr algn="l">
                <a:spcBef>
                  <a:spcPct val="0"/>
                </a:spcBef>
              </a:pPr>
              <a:t>8</a:t>
            </a:fld>
            <a:endParaRPr lang="ar-SA" altLang="en-US" smtClean="0"/>
          </a:p>
        </p:txBody>
      </p:sp>
    </p:spTree>
    <p:extLst>
      <p:ext uri="{BB962C8B-B14F-4D97-AF65-F5344CB8AC3E}">
        <p14:creationId xmlns:p14="http://schemas.microsoft.com/office/powerpoint/2010/main" val="121280188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spcBef>
                <a:spcPct val="0"/>
              </a:spcBef>
            </a:pPr>
            <a:endParaRPr lang="ar-IQ" altLang="en-US" smtClean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30000"/>
              </a:spcBef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3000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l">
              <a:spcBef>
                <a:spcPct val="0"/>
              </a:spcBef>
            </a:pPr>
            <a:fld id="{39AEB4A6-E3E9-4C4F-A5F3-F4037FBF44BC}" type="slidenum">
              <a:rPr lang="ar-SA" altLang="en-US" smtClean="0"/>
              <a:pPr algn="l">
                <a:spcBef>
                  <a:spcPct val="0"/>
                </a:spcBef>
              </a:pPr>
              <a:t>9</a:t>
            </a:fld>
            <a:endParaRPr lang="ar-SA" altLang="en-US" smtClean="0"/>
          </a:p>
        </p:txBody>
      </p:sp>
    </p:spTree>
    <p:extLst>
      <p:ext uri="{BB962C8B-B14F-4D97-AF65-F5344CB8AC3E}">
        <p14:creationId xmlns:p14="http://schemas.microsoft.com/office/powerpoint/2010/main" val="22712703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شريحة عنو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وان فرعي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ar-SA" smtClean="0"/>
              <a:t>انقر لتحرير نمط العنوان الثانوي الرئيسي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EF01-C696-496E-99FD-1B0BFB9B30FE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1446-6139-4ED1-B079-82A71E036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82302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عنوان ونص عمودي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EF01-C696-496E-99FD-1B0BFB9B30FE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1446-6139-4ED1-B079-82A71E036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05229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عنوان ونص عموديا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عمودي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عنوان العمودي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EF01-C696-496E-99FD-1B0BFB9B30FE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1446-6139-4ED1-B079-82A71E036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5070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عنوان ومحتو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EF01-C696-496E-99FD-1B0BFB9B30FE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1446-6139-4ED1-B079-82A71E036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014707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عنوان المقط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EF01-C696-496E-99FD-1B0BFB9B30FE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1446-6139-4ED1-B079-82A71E036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93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محتويين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EF01-C696-496E-99FD-1B0BFB9B30FE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1446-6139-4ED1-B079-82A71E036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7829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مقارن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4" name="عنصر نائب للمحتوى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5" name="عنصر نائب للنص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6" name="عنصر نائب للمحتوى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7" name="عنصر نائب للتاريخ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EF01-C696-496E-99FD-1B0BFB9B30FE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8" name="عنصر نائب للتذييل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عنصر نائب لرقم الشريحة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1446-6139-4ED1-B079-82A71E036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96419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عنوان فق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تاريخ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EF01-C696-496E-99FD-1B0BFB9B30FE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4" name="عنصر نائب للتذييل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عنصر نائب لرقم الشريحة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1446-6139-4ED1-B079-82A71E036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7460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فار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تاريخ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EF01-C696-496E-99FD-1B0BFB9B30FE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3" name="عنصر نائب للتذييل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عنصر نائب لرقم الشريحة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1446-6139-4ED1-B079-82A71E036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09129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محتوى ذو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EF01-C696-496E-99FD-1B0BFB9B30FE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1446-6139-4ED1-B079-82A71E036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34093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صورة مع تسمية توضيحي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وان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صورة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عنصر نائب للنص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ar-SA" smtClean="0"/>
              <a:t>انقر لتحرير أنماط النص الرئيسي</a:t>
            </a:r>
          </a:p>
        </p:txBody>
      </p:sp>
      <p:sp>
        <p:nvSpPr>
          <p:cNvPr id="5" name="عنصر نائب للتاريخ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DEF01-C696-496E-99FD-1B0BFB9B30FE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6" name="عنصر نائب للتذييل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عنصر نائب لرقم الشريحة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64C1446-6139-4ED1-B079-82A71E036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8062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عنصر نائب للعنوان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ar-SA" smtClean="0"/>
              <a:t>انقر لتحرير نمط العنوان الرئيسي</a:t>
            </a:r>
            <a:endParaRPr lang="en-US"/>
          </a:p>
        </p:txBody>
      </p:sp>
      <p:sp>
        <p:nvSpPr>
          <p:cNvPr id="3" name="عنصر نائب للنص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ar-SA" smtClean="0"/>
              <a:t>انقر لتحرير أنماط النص الرئيسي</a:t>
            </a:r>
          </a:p>
          <a:p>
            <a:pPr lvl="1"/>
            <a:r>
              <a:rPr lang="ar-SA" smtClean="0"/>
              <a:t>المستوى الثاني</a:t>
            </a:r>
          </a:p>
          <a:p>
            <a:pPr lvl="2"/>
            <a:r>
              <a:rPr lang="ar-SA" smtClean="0"/>
              <a:t>المستوى الثالث</a:t>
            </a:r>
          </a:p>
          <a:p>
            <a:pPr lvl="3"/>
            <a:r>
              <a:rPr lang="ar-SA" smtClean="0"/>
              <a:t>المستوى الرابع</a:t>
            </a:r>
          </a:p>
          <a:p>
            <a:pPr lvl="4"/>
            <a:r>
              <a:rPr lang="ar-SA" smtClean="0"/>
              <a:t>المستوى الخامس</a:t>
            </a:r>
            <a:endParaRPr lang="en-US"/>
          </a:p>
        </p:txBody>
      </p:sp>
      <p:sp>
        <p:nvSpPr>
          <p:cNvPr id="4" name="عنصر نائب للتاريخ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94DEF01-C696-496E-99FD-1B0BFB9B30FE}" type="datetimeFigureOut">
              <a:rPr lang="en-US" smtClean="0"/>
              <a:t>12/31/2018</a:t>
            </a:fld>
            <a:endParaRPr lang="en-US"/>
          </a:p>
        </p:txBody>
      </p:sp>
      <p:sp>
        <p:nvSpPr>
          <p:cNvPr id="5" name="عنصر نائب للتذييل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عنصر نائب لرقم الشريحة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4C1446-6139-4ED1-B079-82A71E03690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13398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ctrTitle"/>
          </p:nvPr>
        </p:nvSpPr>
        <p:spPr>
          <a:xfrm>
            <a:off x="2095501" y="3071814"/>
            <a:ext cx="8062913" cy="1470025"/>
          </a:xfrm>
        </p:spPr>
        <p:txBody>
          <a:bodyPr/>
          <a:lstStyle/>
          <a:p>
            <a:pPr marL="484188"/>
            <a:r>
              <a:rPr lang="en-US" altLang="en-US" sz="6600" b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Microsoft Excel </a:t>
            </a:r>
            <a:endParaRPr lang="ar-SA" altLang="en-US" sz="6600" b="1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3075" name="Picture 2" descr="http://www.razorleaf.com/wp-content/uploads/2009/09/Microsoft-Excel-2007-Logo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03389" y="0"/>
            <a:ext cx="1989137" cy="19891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10787806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5"/>
          <p:cNvSpPr/>
          <p:nvPr/>
        </p:nvSpPr>
        <p:spPr>
          <a:xfrm>
            <a:off x="4079876" y="188914"/>
            <a:ext cx="4010025" cy="769937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 rtl="1">
              <a:defRPr/>
            </a:pPr>
            <a:r>
              <a:rPr lang="en-US" sz="4400" b="1" dirty="0">
                <a:solidFill>
                  <a:schemeClr val="accent2">
                    <a:lumMod val="75000"/>
                  </a:schemeClr>
                </a:solidFill>
                <a:latin typeface="Sitka Heading" pitchFamily="2" charset="0"/>
                <a:cs typeface="Traditional Arabic" pitchFamily="18" charset="-78"/>
              </a:rPr>
              <a:t>Microsoft Excel </a:t>
            </a:r>
            <a:endParaRPr lang="ar-SA" sz="4400" b="1" dirty="0">
              <a:solidFill>
                <a:schemeClr val="accent2">
                  <a:lumMod val="75000"/>
                </a:schemeClr>
              </a:solidFill>
              <a:latin typeface="Sitka Heading" pitchFamily="2" charset="0"/>
            </a:endParaRPr>
          </a:p>
        </p:txBody>
      </p:sp>
      <p:sp>
        <p:nvSpPr>
          <p:cNvPr id="4" name="عنصر نائب للمحتوى 3"/>
          <p:cNvSpPr>
            <a:spLocks noGrp="1"/>
          </p:cNvSpPr>
          <p:nvPr>
            <p:ph idx="1"/>
          </p:nvPr>
        </p:nvSpPr>
        <p:spPr>
          <a:xfrm>
            <a:off x="1970088" y="968376"/>
            <a:ext cx="8229600" cy="4525963"/>
          </a:xfrm>
        </p:spPr>
        <p:txBody>
          <a:bodyPr rtlCol="1">
            <a:normAutofit/>
          </a:bodyPr>
          <a:lstStyle/>
          <a:p>
            <a:pPr>
              <a:defRPr/>
            </a:pPr>
            <a:r>
              <a:rPr lang="ar-SA" dirty="0" smtClean="0"/>
              <a:t>طباعة الملفات </a:t>
            </a:r>
          </a:p>
          <a:p>
            <a:pPr>
              <a:defRPr/>
            </a:pPr>
            <a:r>
              <a:rPr lang="ar-SA" sz="2400" dirty="0"/>
              <a:t>انقر فوق ورقة العمل أو حدد أوراق العمل التي تريد معاينتها.</a:t>
            </a:r>
          </a:p>
          <a:p>
            <a:pPr>
              <a:defRPr/>
            </a:pPr>
            <a:r>
              <a:rPr lang="ar-SA" sz="2400" dirty="0"/>
              <a:t>انقر فوق ملف، ثم انقر فوق طباعة.</a:t>
            </a:r>
          </a:p>
          <a:p>
            <a:pPr>
              <a:buFont typeface="Wingdings" pitchFamily="2" charset="2"/>
              <a:buChar char="v"/>
              <a:defRPr/>
            </a:pPr>
            <a:r>
              <a:rPr lang="ar-SA" sz="2400" b="1" dirty="0"/>
              <a:t>اختصار لوحة المفاتيح</a:t>
            </a:r>
            <a:r>
              <a:rPr lang="ar-SA" sz="2400" dirty="0"/>
              <a:t> </a:t>
            </a:r>
          </a:p>
          <a:p>
            <a:pPr>
              <a:defRPr/>
            </a:pPr>
            <a:r>
              <a:rPr lang="ar-SA" sz="2400" dirty="0"/>
              <a:t>   يمكنك أيضاً</a:t>
            </a:r>
          </a:p>
          <a:p>
            <a:pPr marL="0" indent="0">
              <a:buNone/>
              <a:defRPr/>
            </a:pPr>
            <a:r>
              <a:rPr lang="ar-SA" sz="2400" dirty="0"/>
              <a:t> الضغط على </a:t>
            </a:r>
            <a:r>
              <a:rPr lang="en-US" sz="2400" dirty="0" err="1"/>
              <a:t>Ctrl+P</a:t>
            </a:r>
            <a:endParaRPr lang="en-US" sz="2400" dirty="0"/>
          </a:p>
          <a:p>
            <a:pPr marL="0" indent="0">
              <a:buNone/>
              <a:defRPr/>
            </a:pPr>
            <a:endParaRPr lang="ar-SA" dirty="0"/>
          </a:p>
        </p:txBody>
      </p:sp>
      <p:pic>
        <p:nvPicPr>
          <p:cNvPr id="41988" name="صورة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2589214"/>
            <a:ext cx="5616575" cy="4008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5804618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عنصر نائب للمحتوى 2"/>
          <p:cNvSpPr>
            <a:spLocks noGrp="1"/>
          </p:cNvSpPr>
          <p:nvPr>
            <p:ph idx="1"/>
          </p:nvPr>
        </p:nvSpPr>
        <p:spPr>
          <a:xfrm>
            <a:off x="2279650" y="188913"/>
            <a:ext cx="8229600" cy="4525962"/>
          </a:xfrm>
        </p:spPr>
        <p:txBody>
          <a:bodyPr rtlCol="1">
            <a:normAutofit/>
          </a:bodyPr>
          <a:lstStyle/>
          <a:p>
            <a:pPr>
              <a:defRPr/>
            </a:pPr>
            <a:r>
              <a:rPr lang="ar-SA" sz="3600" dirty="0"/>
              <a:t>حماية الملفات </a:t>
            </a:r>
            <a:r>
              <a:rPr lang="ar-SA" dirty="0" smtClean="0"/>
              <a:t>من تنسيق اختر</a:t>
            </a:r>
            <a:r>
              <a:rPr lang="ar-IQ" dirty="0" smtClean="0"/>
              <a:t> </a:t>
            </a:r>
            <a:r>
              <a:rPr lang="ar-SA" dirty="0" smtClean="0"/>
              <a:t>حماية ورقة .</a:t>
            </a:r>
          </a:p>
          <a:p>
            <a:pPr marL="0" indent="0">
              <a:buNone/>
              <a:defRPr/>
            </a:pPr>
            <a:endParaRPr lang="ar-SA" dirty="0"/>
          </a:p>
          <a:p>
            <a:pPr marL="0" indent="0">
              <a:buNone/>
              <a:defRPr/>
            </a:pPr>
            <a:endParaRPr lang="ar-SA" dirty="0"/>
          </a:p>
        </p:txBody>
      </p:sp>
      <p:pic>
        <p:nvPicPr>
          <p:cNvPr id="43011" name="صورة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1125538"/>
            <a:ext cx="8135938" cy="532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6950603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4034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135189" y="947738"/>
            <a:ext cx="7812087" cy="5626100"/>
          </a:xfrm>
        </p:spPr>
      </p:pic>
      <p:sp>
        <p:nvSpPr>
          <p:cNvPr id="44035" name="مستطيل 5"/>
          <p:cNvSpPr>
            <a:spLocks noChangeArrowheads="1"/>
          </p:cNvSpPr>
          <p:nvPr/>
        </p:nvSpPr>
        <p:spPr bwMode="auto">
          <a:xfrm>
            <a:off x="3359151" y="260351"/>
            <a:ext cx="6588125" cy="708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en-US" sz="2000" b="1" i="1">
                <a:latin typeface="Arial" panose="020B0604020202020204" pitchFamily="34" charset="0"/>
              </a:rPr>
              <a:t>2 - اتبع كما هو موضح بالصور التالية لكيفية عمل حماية على ورقة العمل :</a:t>
            </a:r>
            <a:r>
              <a:rPr lang="ar-SA" altLang="en-US" sz="2000" i="1">
                <a:latin typeface="Arial" panose="020B0604020202020204" pitchFamily="34" charset="0"/>
              </a:rPr>
              <a:t> </a:t>
            </a:r>
            <a:r>
              <a:rPr lang="ar-SA" altLang="en-US" sz="2000">
                <a:latin typeface="Arial" panose="020B0604020202020204" pitchFamily="34" charset="0"/>
              </a:rPr>
              <a:t/>
            </a:r>
            <a:br>
              <a:rPr lang="ar-SA" altLang="en-US" sz="2000">
                <a:latin typeface="Arial" panose="020B0604020202020204" pitchFamily="34" charset="0"/>
              </a:rPr>
            </a:br>
            <a:endParaRPr lang="ar-SA" altLang="en-US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725294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عنصر نائب للمحتوى 2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2782889" y="1484313"/>
            <a:ext cx="6664325" cy="3884612"/>
          </a:xfrm>
        </p:spPr>
      </p:pic>
      <p:sp>
        <p:nvSpPr>
          <p:cNvPr id="45059" name="مربع نص 6"/>
          <p:cNvSpPr txBox="1">
            <a:spLocks noChangeArrowheads="1"/>
          </p:cNvSpPr>
          <p:nvPr/>
        </p:nvSpPr>
        <p:spPr bwMode="auto">
          <a:xfrm>
            <a:off x="2208213" y="115889"/>
            <a:ext cx="7632700" cy="585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en-US" b="1" i="1">
                <a:latin typeface="Arial" panose="020B0604020202020204" pitchFamily="34" charset="0"/>
              </a:rPr>
              <a:t>3 - سيظهر لك صندوق حوار اخر لتأكيد الباسورد : </a:t>
            </a:r>
            <a:endParaRPr lang="ar-SA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564208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5"/>
          <p:cNvSpPr>
            <a:spLocks noGrp="1"/>
          </p:cNvSpPr>
          <p:nvPr>
            <p:ph type="title"/>
          </p:nvPr>
        </p:nvSpPr>
        <p:spPr>
          <a:xfrm>
            <a:off x="2362200" y="677042"/>
            <a:ext cx="10515600" cy="701731"/>
          </a:xfrm>
        </p:spPr>
        <p:txBody>
          <a:bodyPr rtlCol="1">
            <a:spAutoFit/>
          </a:bodyPr>
          <a:lstStyle/>
          <a:p>
            <a:pPr>
              <a:spcBef>
                <a:spcPts val="0"/>
              </a:spcBef>
              <a:defRPr/>
            </a:pPr>
            <a:r>
              <a:rPr lang="en-US" b="1" dirty="0">
                <a:solidFill>
                  <a:schemeClr val="accent2">
                    <a:lumMod val="75000"/>
                  </a:schemeClr>
                </a:solidFill>
                <a:latin typeface="Sitka Heading" pitchFamily="2" charset="0"/>
                <a:cs typeface="Traditional Arabic" pitchFamily="18" charset="-78"/>
              </a:rPr>
              <a:t>Microsoft Excel </a:t>
            </a:r>
            <a:endParaRPr lang="ar-SA" b="1" dirty="0">
              <a:solidFill>
                <a:schemeClr val="accent2">
                  <a:lumMod val="75000"/>
                </a:schemeClr>
              </a:solidFill>
              <a:latin typeface="Sitka Heading" pitchFamily="2" charset="0"/>
              <a:cs typeface="+mn-cs"/>
            </a:endParaRPr>
          </a:p>
        </p:txBody>
      </p:sp>
      <p:pic>
        <p:nvPicPr>
          <p:cNvPr id="46083" name="عنصر نائب للمحتوى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3000375" y="2133600"/>
            <a:ext cx="6096000" cy="4400550"/>
          </a:xfrm>
        </p:spPr>
      </p:pic>
      <p:sp>
        <p:nvSpPr>
          <p:cNvPr id="46084" name="مربع نص 5"/>
          <p:cNvSpPr txBox="1">
            <a:spLocks noChangeArrowheads="1"/>
          </p:cNvSpPr>
          <p:nvPr/>
        </p:nvSpPr>
        <p:spPr bwMode="auto">
          <a:xfrm>
            <a:off x="2855913" y="1458913"/>
            <a:ext cx="6985000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en-US" sz="2000" b="1" i="1">
                <a:latin typeface="Arial" panose="020B0604020202020204" pitchFamily="34" charset="0"/>
              </a:rPr>
              <a:t>4 - الان قم بعمل اي اجراء على الملف و ستظهر لك الرسالة التالية : </a:t>
            </a:r>
            <a:endParaRPr lang="ar-SA" altLang="en-US" sz="2000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844949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Rectangle 10"/>
          <p:cNvSpPr>
            <a:spLocks noChangeArrowheads="1"/>
          </p:cNvSpPr>
          <p:nvPr/>
        </p:nvSpPr>
        <p:spPr bwMode="auto">
          <a:xfrm>
            <a:off x="5830888" y="166689"/>
            <a:ext cx="4152900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</a:pPr>
            <a:r>
              <a:rPr lang="ar-SA" altLang="en-US" sz="2800" b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تعيين عرض معين لعمود او صف </a:t>
            </a:r>
          </a:p>
          <a:p>
            <a:pPr eaLnBrk="1" hangingPunct="1">
              <a:spcBef>
                <a:spcPct val="0"/>
              </a:spcBef>
            </a:pPr>
            <a:r>
              <a:rPr lang="ar-SA" altLang="en-US" sz="2800" b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 </a:t>
            </a:r>
          </a:p>
        </p:txBody>
      </p:sp>
      <p:sp>
        <p:nvSpPr>
          <p:cNvPr id="12" name="Rectangle 1"/>
          <p:cNvSpPr>
            <a:spLocks noChangeArrowheads="1"/>
          </p:cNvSpPr>
          <p:nvPr/>
        </p:nvSpPr>
        <p:spPr bwMode="auto">
          <a:xfrm>
            <a:off x="3935414" y="584201"/>
            <a:ext cx="5832475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>
            <a:spAutoFit/>
          </a:bodyPr>
          <a:lstStyle/>
          <a:p>
            <a:pPr algn="r" rtl="1" eaLnBrk="1" hangingPunct="1">
              <a:defRPr/>
            </a:pPr>
            <a:r>
              <a:rPr lang="ar-SA" sz="2800" b="1" kern="0" dirty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تغيير عرض العمود لاحتواء المحتويات</a:t>
            </a:r>
          </a:p>
        </p:txBody>
      </p:sp>
      <p:sp>
        <p:nvSpPr>
          <p:cNvPr id="13" name="Rectangle 2"/>
          <p:cNvSpPr>
            <a:spLocks noChangeArrowheads="1"/>
          </p:cNvSpPr>
          <p:nvPr/>
        </p:nvSpPr>
        <p:spPr bwMode="auto">
          <a:xfrm>
            <a:off x="6300788" y="965201"/>
            <a:ext cx="3683000" cy="523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anchor="ctr">
            <a:spAutoFit/>
          </a:bodyPr>
          <a:lstStyle/>
          <a:p>
            <a:pPr algn="r" rtl="1" eaLnBrk="1" hangingPunct="1">
              <a:buFont typeface="Arial" pitchFamily="34" charset="0"/>
              <a:buChar char="•"/>
              <a:defRPr/>
            </a:pPr>
            <a:r>
              <a:rPr lang="ar-SA" sz="2800" b="1" kern="0" dirty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كيفية إدراج عمود  او صف جديد</a:t>
            </a:r>
            <a:endParaRPr lang="ar-SA" sz="2800" kern="0" dirty="0">
              <a:latin typeface="Traditional Arabic" pitchFamily="18" charset="-78"/>
              <a:cs typeface="Traditional Arabic" pitchFamily="18" charset="-78"/>
            </a:endParaRPr>
          </a:p>
        </p:txBody>
      </p:sp>
      <p:pic>
        <p:nvPicPr>
          <p:cNvPr id="19" name="صورة 16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31505" y="332657"/>
            <a:ext cx="3268667" cy="4012607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591944" y="1906332"/>
            <a:ext cx="3456384" cy="4462322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76200" dist="38100" dir="78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contrasting" dir="t">
              <a:rot lat="0" lon="0" rev="4200000"/>
            </a:lightRig>
          </a:scene3d>
          <a:sp3d prstMaterial="plastic">
            <a:bevelT w="381000" h="114300" prst="relaxedInset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6903656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1"/>
          <p:cNvSpPr>
            <a:spLocks noChangeArrowheads="1"/>
          </p:cNvSpPr>
          <p:nvPr/>
        </p:nvSpPr>
        <p:spPr bwMode="auto">
          <a:xfrm>
            <a:off x="6600825" y="1450975"/>
            <a:ext cx="36703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en-US" b="1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 </a:t>
            </a:r>
            <a:r>
              <a:rPr lang="ar-SA" altLang="en-US" b="1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إخفاء وإظهار العمود: </a:t>
            </a:r>
            <a:endParaRPr lang="ar-SA" altLang="en-US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791744" y="404664"/>
            <a:ext cx="3096344" cy="6185762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</p:spTree>
    <p:extLst>
      <p:ext uri="{BB962C8B-B14F-4D97-AF65-F5344CB8AC3E}">
        <p14:creationId xmlns:p14="http://schemas.microsoft.com/office/powerpoint/2010/main" val="486670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1"/>
          <p:cNvSpPr>
            <a:spLocks noChangeArrowheads="1"/>
          </p:cNvSpPr>
          <p:nvPr/>
        </p:nvSpPr>
        <p:spPr bwMode="auto">
          <a:xfrm>
            <a:off x="2963864" y="404814"/>
            <a:ext cx="6911975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anchor="ctr"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SA" altLang="en-US" sz="4400" b="1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الصيغ الحسابية في </a:t>
            </a:r>
            <a:r>
              <a:rPr lang="en-US" altLang="en-US" sz="4400" b="1">
                <a:latin typeface="Traditional Arabic" panose="02020603050405020304" pitchFamily="18" charset="-78"/>
                <a:ea typeface="Calibri" panose="020F0502020204030204" pitchFamily="34" charset="0"/>
                <a:cs typeface="Traditional Arabic" panose="02020603050405020304" pitchFamily="18" charset="-78"/>
              </a:rPr>
              <a:t>Excel </a:t>
            </a:r>
            <a:endParaRPr lang="en-US" altLang="en-US" sz="4400" b="1">
              <a:latin typeface="Traditional Arabic" panose="02020603050405020304" pitchFamily="18" charset="-78"/>
              <a:cs typeface="Traditional Arabic" panose="02020603050405020304" pitchFamily="18" charset="-78"/>
            </a:endParaRPr>
          </a:p>
        </p:txBody>
      </p:sp>
      <p:pic>
        <p:nvPicPr>
          <p:cNvPr id="31747" name="Picture 2" descr="http://www.excel-formulas.com/mathematical-excel-formulas/images/excel-addition-formul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82888" y="1162050"/>
            <a:ext cx="6913562" cy="5608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682235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3794" name="Picture 4" descr="http://www.excel-formulas.com/mathematical-excel-formulas/images/excel-substruction-formul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58926" y="188914"/>
            <a:ext cx="4752975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3795" name="Picture 6" descr="http://www.excel-formulas.com/mathematical-excel-formulas/images/excel-multiplication-formula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76976" y="188914"/>
            <a:ext cx="4283075" cy="61928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894192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4818" name="Picture 2" descr="http://www.excel-formulas.com/mathematical-excel-formulas/images/excel-division-formula.gif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188914"/>
            <a:ext cx="3948113" cy="64166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4819" name="Picture 4" descr="http://www.excel-formulas.com/mathematical-excel-formulas/images/excel-basic-example-subtract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51538" y="115888"/>
            <a:ext cx="4514850" cy="64897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925877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Table 5"/>
          <p:cNvGraphicFramePr>
            <a:graphicFrameLocks noGrp="1"/>
          </p:cNvGraphicFramePr>
          <p:nvPr/>
        </p:nvGraphicFramePr>
        <p:xfrm>
          <a:off x="6024564" y="115888"/>
          <a:ext cx="4643437" cy="6481760"/>
        </p:xfrm>
        <a:graphic>
          <a:graphicData uri="http://schemas.openxmlformats.org/drawingml/2006/table">
            <a:tbl>
              <a:tblPr rtl="1">
                <a:tableStyleId>{BDBED569-4797-4DF1-A0F4-6AAB3CD982D8}</a:tableStyleId>
              </a:tblPr>
              <a:tblGrid>
                <a:gridCol w="1937072"/>
                <a:gridCol w="2706365"/>
              </a:tblGrid>
              <a:tr h="748161">
                <a:tc>
                  <a:txBody>
                    <a:bodyPr/>
                    <a:lstStyle>
                      <a:lvl1pPr marL="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1pPr>
                      <a:lvl2pPr marL="4572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2pPr>
                      <a:lvl3pPr marL="9144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3pPr>
                      <a:lvl4pPr marL="13716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4pPr>
                      <a:lvl5pPr marL="18288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5pPr>
                      <a:lvl6pPr marL="22860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6pPr>
                      <a:lvl7pPr marL="27432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7pPr>
                      <a:lvl8pPr marL="32004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8pPr>
                      <a:lvl9pPr marL="36576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9pPr>
                    </a:lstStyle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الرمز </a:t>
                      </a:r>
                      <a:endParaRPr lang="en-US" sz="1800" b="1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>
                      <a:lvl1pPr marL="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1pPr>
                      <a:lvl2pPr marL="4572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2pPr>
                      <a:lvl3pPr marL="9144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3pPr>
                      <a:lvl4pPr marL="13716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4pPr>
                      <a:lvl5pPr marL="18288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5pPr>
                      <a:lvl6pPr marL="22860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6pPr>
                      <a:lvl7pPr marL="27432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7pPr>
                      <a:lvl8pPr marL="32004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8pPr>
                      <a:lvl9pPr marL="36576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9pPr>
                    </a:lstStyle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1101725" algn="ctr"/>
                        </a:tabLst>
                      </a:pPr>
                      <a:r>
                        <a:rPr lang="ar-SA" sz="2400" b="1" dirty="0">
                          <a:solidFill>
                            <a:schemeClr val="accent1">
                              <a:lumMod val="40000"/>
                              <a:lumOff val="60000"/>
                            </a:schemeClr>
                          </a:solidFill>
                        </a:rPr>
                        <a:t>نوع العملية 	</a:t>
                      </a:r>
                      <a:endParaRPr lang="en-US" sz="1800" b="1" dirty="0">
                        <a:solidFill>
                          <a:schemeClr val="accent1">
                            <a:lumMod val="40000"/>
                            <a:lumOff val="60000"/>
                          </a:schemeClr>
                        </a:solidFill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5" marR="68575" marT="0" marB="0" anchor="ctr"/>
                </a:tc>
              </a:tr>
              <a:tr h="996397">
                <a:tc>
                  <a:txBody>
                    <a:bodyPr/>
                    <a:lstStyle>
                      <a:lvl1pPr marL="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1pPr>
                      <a:lvl2pPr marL="4572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2pPr>
                      <a:lvl3pPr marL="9144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3pPr>
                      <a:lvl4pPr marL="13716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4pPr>
                      <a:lvl5pPr marL="18288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5pPr>
                      <a:lvl6pPr marL="22860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6pPr>
                      <a:lvl7pPr marL="27432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7pPr>
                      <a:lvl8pPr marL="32004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8pPr>
                      <a:lvl9pPr marL="36576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9pPr>
                    </a:lstStyle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/>
                        <a:t>() الأقواس الهلالية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>
                      <a:lvl1pPr marL="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1pPr>
                      <a:lvl2pPr marL="4572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2pPr>
                      <a:lvl3pPr marL="9144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3pPr>
                      <a:lvl4pPr marL="13716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4pPr>
                      <a:lvl5pPr marL="18288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5pPr>
                      <a:lvl6pPr marL="22860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6pPr>
                      <a:lvl7pPr marL="27432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7pPr>
                      <a:lvl8pPr marL="32004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8pPr>
                      <a:lvl9pPr marL="36576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9pPr>
                    </a:lstStyle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/>
                        <a:t>لتجميع العمليات الحسابية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5" marR="68575" marT="0" marB="0" anchor="ctr"/>
                </a:tc>
              </a:tr>
              <a:tr h="996397">
                <a:tc>
                  <a:txBody>
                    <a:bodyPr/>
                    <a:lstStyle>
                      <a:lvl1pPr marL="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1pPr>
                      <a:lvl2pPr marL="4572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2pPr>
                      <a:lvl3pPr marL="9144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3pPr>
                      <a:lvl4pPr marL="13716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4pPr>
                      <a:lvl5pPr marL="18288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5pPr>
                      <a:lvl6pPr marL="22860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6pPr>
                      <a:lvl7pPr marL="27432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7pPr>
                      <a:lvl8pPr marL="32004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8pPr>
                      <a:lvl9pPr marL="36576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9pPr>
                    </a:lstStyle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/>
                        <a:t>^</a:t>
                      </a:r>
                      <a:endParaRPr lang="en-US" sz="18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>
                      <a:lvl1pPr marL="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1pPr>
                      <a:lvl2pPr marL="4572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2pPr>
                      <a:lvl3pPr marL="9144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3pPr>
                      <a:lvl4pPr marL="13716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4pPr>
                      <a:lvl5pPr marL="18288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5pPr>
                      <a:lvl6pPr marL="22860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6pPr>
                      <a:lvl7pPr marL="27432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7pPr>
                      <a:lvl8pPr marL="32004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8pPr>
                      <a:lvl9pPr marL="36576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9pPr>
                    </a:lstStyle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/>
                        <a:t>الرفع إلى قوة ( الأسس )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5" marR="68575" marT="0" marB="0" anchor="ctr"/>
                </a:tc>
              </a:tr>
              <a:tr h="748161">
                <a:tc>
                  <a:txBody>
                    <a:bodyPr/>
                    <a:lstStyle>
                      <a:lvl1pPr marL="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1pPr>
                      <a:lvl2pPr marL="4572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2pPr>
                      <a:lvl3pPr marL="9144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3pPr>
                      <a:lvl4pPr marL="13716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4pPr>
                      <a:lvl5pPr marL="18288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5pPr>
                      <a:lvl6pPr marL="22860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6pPr>
                      <a:lvl7pPr marL="27432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7pPr>
                      <a:lvl8pPr marL="32004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8pPr>
                      <a:lvl9pPr marL="36576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9pPr>
                    </a:lstStyle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/>
                        <a:t>*</a:t>
                      </a:r>
                      <a:endParaRPr lang="en-US" sz="18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>
                      <a:lvl1pPr marL="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1pPr>
                      <a:lvl2pPr marL="4572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2pPr>
                      <a:lvl3pPr marL="9144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3pPr>
                      <a:lvl4pPr marL="13716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4pPr>
                      <a:lvl5pPr marL="18288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5pPr>
                      <a:lvl6pPr marL="22860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6pPr>
                      <a:lvl7pPr marL="27432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7pPr>
                      <a:lvl8pPr marL="32004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8pPr>
                      <a:lvl9pPr marL="36576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9pPr>
                    </a:lstStyle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/>
                        <a:t>لعملية الضرب</a:t>
                      </a:r>
                      <a:endParaRPr lang="en-US" sz="18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5" marR="68575" marT="0" marB="0" anchor="ctr"/>
                </a:tc>
              </a:tr>
              <a:tr h="748161">
                <a:tc>
                  <a:txBody>
                    <a:bodyPr/>
                    <a:lstStyle>
                      <a:lvl1pPr marL="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1pPr>
                      <a:lvl2pPr marL="4572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2pPr>
                      <a:lvl3pPr marL="9144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3pPr>
                      <a:lvl4pPr marL="13716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4pPr>
                      <a:lvl5pPr marL="18288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5pPr>
                      <a:lvl6pPr marL="22860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6pPr>
                      <a:lvl7pPr marL="27432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7pPr>
                      <a:lvl8pPr marL="32004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8pPr>
                      <a:lvl9pPr marL="36576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9pPr>
                    </a:lstStyle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/>
                        <a:t>/</a:t>
                      </a:r>
                      <a:endParaRPr lang="en-US" sz="18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>
                      <a:lvl1pPr marL="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1pPr>
                      <a:lvl2pPr marL="4572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2pPr>
                      <a:lvl3pPr marL="9144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3pPr>
                      <a:lvl4pPr marL="13716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4pPr>
                      <a:lvl5pPr marL="18288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5pPr>
                      <a:lvl6pPr marL="22860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6pPr>
                      <a:lvl7pPr marL="27432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7pPr>
                      <a:lvl8pPr marL="32004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8pPr>
                      <a:lvl9pPr marL="36576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9pPr>
                    </a:lstStyle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/>
                        <a:t>لعملية القسمة</a:t>
                      </a:r>
                      <a:endParaRPr lang="en-US" sz="18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5" marR="68575" marT="0" marB="0" anchor="ctr"/>
                </a:tc>
              </a:tr>
              <a:tr h="748161">
                <a:tc>
                  <a:txBody>
                    <a:bodyPr/>
                    <a:lstStyle>
                      <a:lvl1pPr marL="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1pPr>
                      <a:lvl2pPr marL="4572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2pPr>
                      <a:lvl3pPr marL="9144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3pPr>
                      <a:lvl4pPr marL="13716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4pPr>
                      <a:lvl5pPr marL="18288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5pPr>
                      <a:lvl6pPr marL="22860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6pPr>
                      <a:lvl7pPr marL="27432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7pPr>
                      <a:lvl8pPr marL="32004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8pPr>
                      <a:lvl9pPr marL="36576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9pPr>
                    </a:lstStyle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/>
                        <a:t>+</a:t>
                      </a:r>
                      <a:endParaRPr lang="en-US" sz="18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>
                      <a:lvl1pPr marL="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1pPr>
                      <a:lvl2pPr marL="4572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2pPr>
                      <a:lvl3pPr marL="9144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3pPr>
                      <a:lvl4pPr marL="13716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4pPr>
                      <a:lvl5pPr marL="18288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5pPr>
                      <a:lvl6pPr marL="22860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6pPr>
                      <a:lvl7pPr marL="27432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7pPr>
                      <a:lvl8pPr marL="32004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8pPr>
                      <a:lvl9pPr marL="36576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9pPr>
                    </a:lstStyle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/>
                        <a:t>لعملية الجمع</a:t>
                      </a:r>
                      <a:endParaRPr lang="en-US" sz="18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5" marR="68575" marT="0" marB="0" anchor="ctr"/>
                </a:tc>
              </a:tr>
              <a:tr h="748161">
                <a:tc>
                  <a:txBody>
                    <a:bodyPr/>
                    <a:lstStyle>
                      <a:lvl1pPr marL="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1pPr>
                      <a:lvl2pPr marL="4572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2pPr>
                      <a:lvl3pPr marL="9144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3pPr>
                      <a:lvl4pPr marL="13716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4pPr>
                      <a:lvl5pPr marL="18288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5pPr>
                      <a:lvl6pPr marL="22860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6pPr>
                      <a:lvl7pPr marL="27432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7pPr>
                      <a:lvl8pPr marL="32004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8pPr>
                      <a:lvl9pPr marL="36576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9pPr>
                    </a:lstStyle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/>
                        <a:t>-</a:t>
                      </a:r>
                      <a:endParaRPr lang="en-US" sz="18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>
                      <a:lvl1pPr marL="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1pPr>
                      <a:lvl2pPr marL="4572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2pPr>
                      <a:lvl3pPr marL="9144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3pPr>
                      <a:lvl4pPr marL="13716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4pPr>
                      <a:lvl5pPr marL="18288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5pPr>
                      <a:lvl6pPr marL="22860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6pPr>
                      <a:lvl7pPr marL="27432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7pPr>
                      <a:lvl8pPr marL="32004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8pPr>
                      <a:lvl9pPr marL="36576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9pPr>
                    </a:lstStyle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/>
                        <a:t>لعملية الطرح</a:t>
                      </a:r>
                      <a:endParaRPr lang="en-US" sz="1800" b="1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5" marR="68575" marT="0" marB="0" anchor="ctr"/>
                </a:tc>
              </a:tr>
              <a:tr h="748161">
                <a:tc>
                  <a:txBody>
                    <a:bodyPr/>
                    <a:lstStyle>
                      <a:lvl1pPr marL="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1pPr>
                      <a:lvl2pPr marL="4572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2pPr>
                      <a:lvl3pPr marL="9144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3pPr>
                      <a:lvl4pPr marL="13716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4pPr>
                      <a:lvl5pPr marL="18288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5pPr>
                      <a:lvl6pPr marL="22860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6pPr>
                      <a:lvl7pPr marL="27432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7pPr>
                      <a:lvl8pPr marL="32004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8pPr>
                      <a:lvl9pPr marL="36576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9pPr>
                    </a:lstStyle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/>
                        <a:t>=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5" marR="68575" marT="0" marB="0" anchor="ctr"/>
                </a:tc>
                <a:tc>
                  <a:txBody>
                    <a:bodyPr/>
                    <a:lstStyle>
                      <a:lvl1pPr marL="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1pPr>
                      <a:lvl2pPr marL="4572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2pPr>
                      <a:lvl3pPr marL="9144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3pPr>
                      <a:lvl4pPr marL="13716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4pPr>
                      <a:lvl5pPr marL="18288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5pPr>
                      <a:lvl6pPr marL="22860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6pPr>
                      <a:lvl7pPr marL="27432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7pPr>
                      <a:lvl8pPr marL="32004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8pPr>
                      <a:lvl9pPr marL="3657600" algn="r" rtl="1" eaLnBrk="1" latinLnBrk="0" hangingPunct="1">
                        <a:defRPr kumimoji="0" kern="1200">
                          <a:solidFill>
                            <a:schemeClr val="tx1"/>
                          </a:solidFill>
                          <a:latin typeface="Perpetua"/>
                        </a:defRPr>
                      </a:lvl9pPr>
                    </a:lstStyle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ar-SA" sz="2400" b="1" dirty="0"/>
                        <a:t>لعملية المساواة</a:t>
                      </a:r>
                      <a:endParaRPr lang="en-US" sz="1800" b="1" dirty="0">
                        <a:latin typeface="Calibri"/>
                        <a:ea typeface="Calibri"/>
                        <a:cs typeface="Arial"/>
                      </a:endParaRPr>
                    </a:p>
                  </a:txBody>
                  <a:tcPr marL="68575" marR="68575" marT="0" marB="0" anchor="ctr"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1703388" y="355601"/>
            <a:ext cx="4032250" cy="5510213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r" rtl="1" eaLnBrk="1" hangingPunct="1">
              <a:defRPr/>
            </a:pPr>
            <a:r>
              <a:rPr lang="ar-SA" sz="3200" b="1" dirty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يقوم </a:t>
            </a:r>
            <a:r>
              <a:rPr lang="en-US" sz="3200" b="1" dirty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Excel   </a:t>
            </a:r>
            <a:r>
              <a:rPr lang="ar-SA" sz="3200" b="1" dirty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 بأداء العمليات التالية بالترتيب من اليسار إلى اليمين </a:t>
            </a:r>
            <a:r>
              <a:rPr lang="ar-SA" sz="3200" dirty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:</a:t>
            </a:r>
            <a:endParaRPr lang="en-US" sz="3200" dirty="0">
              <a:latin typeface="Traditional Arabic" pitchFamily="18" charset="-78"/>
              <a:cs typeface="Traditional Arabic" pitchFamily="18" charset="-78"/>
            </a:endParaRPr>
          </a:p>
          <a:p>
            <a:pPr lvl="1" algn="r" rtl="1">
              <a:buFontTx/>
              <a:buAutoNum type="arabicPeriod"/>
              <a:defRPr/>
            </a:pPr>
            <a:r>
              <a:rPr lang="ar-SA" sz="3200" dirty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حل الدوال </a:t>
            </a:r>
            <a:endParaRPr lang="en-US" sz="3200" dirty="0">
              <a:latin typeface="Traditional Arabic" pitchFamily="18" charset="-78"/>
              <a:cs typeface="Traditional Arabic" pitchFamily="18" charset="-78"/>
            </a:endParaRPr>
          </a:p>
          <a:p>
            <a:pPr lvl="1" algn="r" rtl="1">
              <a:buFontTx/>
              <a:buAutoNum type="arabicPeriod"/>
              <a:defRPr/>
            </a:pPr>
            <a:r>
              <a:rPr lang="ar-SA" sz="3200" dirty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عملية فك الأقواس الهلالية ()</a:t>
            </a:r>
            <a:endParaRPr lang="en-US" sz="3200" dirty="0">
              <a:latin typeface="Traditional Arabic" pitchFamily="18" charset="-78"/>
              <a:cs typeface="Traditional Arabic" pitchFamily="18" charset="-78"/>
            </a:endParaRPr>
          </a:p>
          <a:p>
            <a:pPr lvl="1" algn="r" rtl="1">
              <a:buFontTx/>
              <a:buAutoNum type="arabicPeriod"/>
              <a:defRPr/>
            </a:pPr>
            <a:r>
              <a:rPr lang="ar-SA" sz="3200" dirty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عملية الرفع إلى قوة ^</a:t>
            </a:r>
            <a:endParaRPr lang="en-US" sz="3200" dirty="0">
              <a:latin typeface="Traditional Arabic" pitchFamily="18" charset="-78"/>
              <a:cs typeface="Traditional Arabic" pitchFamily="18" charset="-78"/>
            </a:endParaRPr>
          </a:p>
          <a:p>
            <a:pPr lvl="1" algn="r" rtl="1">
              <a:buFontTx/>
              <a:buAutoNum type="arabicPeriod"/>
              <a:defRPr/>
            </a:pPr>
            <a:r>
              <a:rPr lang="ar-SA" sz="3200" dirty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عملية الضرب     *</a:t>
            </a:r>
            <a:endParaRPr lang="en-US" sz="3200" dirty="0">
              <a:latin typeface="Traditional Arabic" pitchFamily="18" charset="-78"/>
              <a:cs typeface="Traditional Arabic" pitchFamily="18" charset="-78"/>
            </a:endParaRPr>
          </a:p>
          <a:p>
            <a:pPr lvl="1" algn="r" rtl="1">
              <a:buFontTx/>
              <a:buAutoNum type="arabicPeriod"/>
              <a:defRPr/>
            </a:pPr>
            <a:r>
              <a:rPr lang="ar-SA" sz="3200" dirty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عملية القسمة / </a:t>
            </a:r>
            <a:endParaRPr lang="en-US" sz="3200" dirty="0">
              <a:latin typeface="Traditional Arabic" pitchFamily="18" charset="-78"/>
              <a:cs typeface="Traditional Arabic" pitchFamily="18" charset="-78"/>
            </a:endParaRPr>
          </a:p>
          <a:p>
            <a:pPr lvl="1" algn="r" rtl="1">
              <a:buFontTx/>
              <a:buAutoNum type="arabicPeriod"/>
              <a:defRPr/>
            </a:pPr>
            <a:r>
              <a:rPr lang="ar-SA" sz="3200" dirty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عملية الجمع +</a:t>
            </a:r>
            <a:endParaRPr lang="en-US" sz="3200" dirty="0">
              <a:latin typeface="Traditional Arabic" pitchFamily="18" charset="-78"/>
              <a:cs typeface="Traditional Arabic" pitchFamily="18" charset="-78"/>
            </a:endParaRPr>
          </a:p>
          <a:p>
            <a:pPr lvl="1" algn="r" rtl="1">
              <a:buFontTx/>
              <a:buAutoNum type="arabicPeriod"/>
              <a:defRPr/>
            </a:pPr>
            <a:r>
              <a:rPr lang="ar-SA" sz="3200" dirty="0">
                <a:latin typeface="Traditional Arabic" pitchFamily="18" charset="-78"/>
                <a:ea typeface="Calibri" pitchFamily="34" charset="0"/>
                <a:cs typeface="Traditional Arabic" pitchFamily="18" charset="-78"/>
              </a:rPr>
              <a:t>عملية الطرح - </a:t>
            </a:r>
            <a:endParaRPr lang="en-US" sz="3200" dirty="0">
              <a:latin typeface="Traditional Arabic" pitchFamily="18" charset="-78"/>
              <a:cs typeface="Traditional Arabic" pitchFamily="18" charset="-78"/>
            </a:endParaRPr>
          </a:p>
          <a:p>
            <a:pPr algn="r" rtl="1">
              <a:defRPr/>
            </a:pPr>
            <a:endParaRPr lang="ar-SA" sz="3200" dirty="0"/>
          </a:p>
        </p:txBody>
      </p:sp>
    </p:spTree>
    <p:extLst>
      <p:ext uri="{BB962C8B-B14F-4D97-AF65-F5344CB8AC3E}">
        <p14:creationId xmlns:p14="http://schemas.microsoft.com/office/powerpoint/2010/main" val="506481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TextBox 4"/>
          <p:cNvSpPr txBox="1">
            <a:spLocks noChangeArrowheads="1"/>
          </p:cNvSpPr>
          <p:nvPr/>
        </p:nvSpPr>
        <p:spPr bwMode="auto">
          <a:xfrm>
            <a:off x="3000376" y="404813"/>
            <a:ext cx="7370763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ar-SA" altLang="en-US" sz="3600" b="1">
                <a:latin typeface="Traditional Arabic" panose="02020603050405020304" pitchFamily="18" charset="-78"/>
                <a:cs typeface="Traditional Arabic" panose="02020603050405020304" pitchFamily="18" charset="-78"/>
              </a:rPr>
              <a:t>المخططات البيانية في الأكسل :</a:t>
            </a:r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63750" y="1628775"/>
            <a:ext cx="7920038" cy="3384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9471115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993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74826" y="9526"/>
            <a:ext cx="8569325" cy="2379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7464425" y="2395538"/>
            <a:ext cx="2592388" cy="646112"/>
          </a:xfrm>
          <a:prstGeom prst="rect">
            <a:avLst/>
          </a:prstGeom>
          <a:noFill/>
        </p:spPr>
        <p:txBody>
          <a:bodyPr rtlCol="1">
            <a:spAutoFit/>
          </a:bodyPr>
          <a:lstStyle/>
          <a:p>
            <a:pPr algn="ctr" rtl="1">
              <a:defRPr/>
            </a:pPr>
            <a:r>
              <a:rPr lang="en-US" sz="3600" dirty="0">
                <a:cs typeface="+mj-cs"/>
              </a:rPr>
              <a:t>Data</a:t>
            </a:r>
            <a:endParaRPr lang="ar-SA" sz="3600" dirty="0">
              <a:cs typeface="+mj-cs"/>
            </a:endParaRPr>
          </a:p>
        </p:txBody>
      </p:sp>
      <p:sp>
        <p:nvSpPr>
          <p:cNvPr id="39940" name="TextBox 8"/>
          <p:cNvSpPr txBox="1">
            <a:spLocks noChangeArrowheads="1"/>
          </p:cNvSpPr>
          <p:nvPr/>
        </p:nvSpPr>
        <p:spPr bwMode="auto">
          <a:xfrm>
            <a:off x="1524000" y="3213101"/>
            <a:ext cx="8675688" cy="1076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algn="r" rtl="1"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algn="r" rtl="1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algn="r" rtl="1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algn="r" rtl="1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ar-SA" altLang="en-US">
                <a:latin typeface="Traditional Arabic" panose="02020603050405020304" pitchFamily="18" charset="-78"/>
                <a:cs typeface="Traditional Arabic" panose="02020603050405020304" pitchFamily="18" charset="-78"/>
              </a:rPr>
              <a:t>تحتوي هذه القائمة على العديد من المهام لمعالجة البيانات ,منها الترتيب ,انواع البيانات والخطاء </a:t>
            </a:r>
            <a:r>
              <a:rPr lang="en-US" altLang="en-US">
                <a:latin typeface="Traditional Arabic" panose="02020603050405020304" pitchFamily="18" charset="-78"/>
                <a:cs typeface="Traditional Arabic" panose="02020603050405020304" pitchFamily="18" charset="-78"/>
              </a:rPr>
              <a:t>Validation</a:t>
            </a:r>
            <a:r>
              <a:rPr lang="ar-SA" altLang="en-US">
                <a:latin typeface="Traditional Arabic" panose="02020603050405020304" pitchFamily="18" charset="-78"/>
                <a:cs typeface="Traditional Arabic" panose="02020603050405020304" pitchFamily="18" charset="-78"/>
              </a:rPr>
              <a:t> ومهام الفلتر وغيرها .</a:t>
            </a:r>
          </a:p>
        </p:txBody>
      </p:sp>
    </p:spTree>
    <p:extLst>
      <p:ext uri="{BB962C8B-B14F-4D97-AF65-F5344CB8AC3E}">
        <p14:creationId xmlns:p14="http://schemas.microsoft.com/office/powerpoint/2010/main" val="2664893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نسق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197</Words>
  <Application>Microsoft Office PowerPoint</Application>
  <PresentationFormat>ملء الشاشة</PresentationFormat>
  <Paragraphs>53</Paragraphs>
  <Slides>14</Slides>
  <Notes>7</Notes>
  <HiddenSlides>0</HiddenSlides>
  <MMClips>0</MMClips>
  <ScaleCrop>false</ScaleCrop>
  <HeadingPairs>
    <vt:vector size="6" baseType="variant">
      <vt:variant>
        <vt:lpstr>الخطوط المستخدمة</vt:lpstr>
      </vt:variant>
      <vt:variant>
        <vt:i4>8</vt:i4>
      </vt:variant>
      <vt:variant>
        <vt:lpstr>نسق</vt:lpstr>
      </vt:variant>
      <vt:variant>
        <vt:i4>1</vt:i4>
      </vt:variant>
      <vt:variant>
        <vt:lpstr>عناوين الشرائح</vt:lpstr>
      </vt:variant>
      <vt:variant>
        <vt:i4>14</vt:i4>
      </vt:variant>
    </vt:vector>
  </HeadingPairs>
  <TitlesOfParts>
    <vt:vector size="23" baseType="lpstr">
      <vt:lpstr>Arial</vt:lpstr>
      <vt:lpstr>Calibri</vt:lpstr>
      <vt:lpstr>Calibri Light</vt:lpstr>
      <vt:lpstr>Perpetua</vt:lpstr>
      <vt:lpstr>Sitka Heading</vt:lpstr>
      <vt:lpstr>Times New Roman</vt:lpstr>
      <vt:lpstr>Traditional Arabic</vt:lpstr>
      <vt:lpstr>Wingdings</vt:lpstr>
      <vt:lpstr>نسق Office</vt:lpstr>
      <vt:lpstr>Microsoft Excel 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عرض تقديمي في PowerPoint</vt:lpstr>
      <vt:lpstr>Microsoft Excel </vt:lpstr>
    </vt:vector>
  </TitlesOfParts>
  <Company>SACC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Excel </dc:title>
  <dc:creator>sony</dc:creator>
  <cp:lastModifiedBy>sony</cp:lastModifiedBy>
  <cp:revision>1</cp:revision>
  <dcterms:created xsi:type="dcterms:W3CDTF">2018-12-31T17:52:31Z</dcterms:created>
  <dcterms:modified xsi:type="dcterms:W3CDTF">2018-12-31T17:52:47Z</dcterms:modified>
</cp:coreProperties>
</file>